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9" r:id="rId3"/>
    <p:sldId id="260" r:id="rId4"/>
    <p:sldId id="261" r:id="rId5"/>
    <p:sldId id="2146847826" r:id="rId6"/>
    <p:sldId id="2146847827" r:id="rId7"/>
    <p:sldId id="2146847828" r:id="rId8"/>
    <p:sldId id="2146847825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94291" autoAdjust="0"/>
  </p:normalViewPr>
  <p:slideViewPr>
    <p:cSldViewPr snapToGrid="0">
      <p:cViewPr>
        <p:scale>
          <a:sx n="75" d="100"/>
          <a:sy n="75" d="100"/>
        </p:scale>
        <p:origin x="750" y="5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CCDE4-1BFC-4EA1-A9E2-2A3F513E0C34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C7C91-438E-4B00-85DF-05954ADBD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0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40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0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4199-E249-4EDB-9255-17354C453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B5512-7497-4FA0-903C-1685129CA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F687-6CB4-491D-B6C7-B77A2597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9DAE1-7A9E-4F9D-B3A4-F91183E6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44AB1-0064-4029-957F-4C7A9FE30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2847-DC17-445D-A3E6-E439648F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E57A-D48C-41BD-A0C4-AC3C96DFE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91331-205D-4BE7-BED2-370B52EA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1B91-E00F-48BE-A2AD-CBECF02A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64B9D-272B-48D7-B713-5BB54C1C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5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77BD-1CEB-4CF4-A6FB-23573276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6E724-F436-4419-BA32-1AF03C52E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E246-08CC-4D87-8164-79DEE253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7545-CC7E-4119-98D5-60293414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28248-12C2-4D86-94E9-95F9B44C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15BD-37FF-423A-BD9C-C0A9B57B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F65C9-408F-444E-B5B9-970CE34B4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1C282-A0EE-4077-B7C7-6B5FC3BC4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E40D6-3B99-44A4-8EC5-A1ECC0B1A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6CA8D-6148-460A-8D4B-AD447557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4E049-7626-4809-BC0F-F878D87E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2CC7-63C5-446D-B0C0-009E26AF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186B4-4139-4777-9DD3-46373F8CC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36435-0AD3-45FD-A93E-0B6252501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90242-676A-43A5-B0FD-6D60096F5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8A35A9-81B0-4149-A575-199B1D149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CEE61D-D7B3-475B-8AAE-8B5AEF9C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5F8482-A785-4790-9988-E48028C0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6E6DF-92EE-4AB0-B935-22E3D00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3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23FC-13A9-4C87-8162-22134D9E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387C98-E5D9-4C03-9DD3-FB2D2619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86470-E27E-4AF9-A81E-9458DEFF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5C584-A96A-49D9-95CC-418C3253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4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E1561-DE74-43BA-85AF-86FD3F19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DF9C21-B1F9-4DC5-AA0F-032A2077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94949-C23E-45B9-AE67-E43F0103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A1B3-9E88-4A08-87C8-33EED8B0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8D134-2E02-4AC9-962D-DBEE65839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240EF-DC74-4214-A0BA-5A79E904B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0D007-FC0F-43ED-BF92-4B3CF842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EC107-E771-4EA1-84DC-79527A84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05ADA-ADA7-4E4C-BF3B-0AF63747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F3CC-2E00-4C88-A4B1-B61B8D41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C5D26-5D34-4DEB-9D41-278B349E2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7011-DBAE-4849-9DDB-2095FF8BF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4DFB6-30B7-4982-AB4E-294CDFDFA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C891C-D9FF-4051-97F8-1608E5E02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BBD28-63BE-415E-89D3-B812C527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F1FE-3513-45BA-9E4E-A25329B6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379D5-10B9-483C-BDC7-10A99B462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79E-085A-484D-8784-4E26A0E6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99C96-5257-437F-9A6D-623498D7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8C247-6E0A-40B2-8D53-73684FA5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2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EC649-F698-4CD7-84DB-D1526A695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BE384E-A407-4237-9369-03A5E83B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203B3-8347-453D-A024-8DB2939F7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0699-6F0A-4CA1-884F-CAA5E8AC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FDCD5-7B76-4001-9C32-3C2FFA4D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7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2025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70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2025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2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56E79-6040-47F4-A14F-D01FE0F1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FA95-1E21-4606-B479-460A5541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9396E-D650-46FE-8BCD-30F1C74B4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02F9-94FD-4F38-B8CC-3B6788F44DDD}" type="datetimeFigureOut">
              <a:rPr lang="en-US" smtClean="0"/>
              <a:t>07/17/2025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8FBC-4414-499C-869B-E9FEC155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C551-46F0-4632-AE50-0206053DA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2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 FHD channel (live) noise FA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2025/07/17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5826"/>
              </p:ext>
            </p:extLst>
          </p:nvPr>
        </p:nvGraphicFramePr>
        <p:xfrm>
          <a:off x="174172" y="952285"/>
          <a:ext cx="11887200" cy="4705913"/>
        </p:xfrm>
        <a:graphic>
          <a:graphicData uri="http://schemas.openxmlformats.org/drawingml/2006/table">
            <a:tbl>
              <a:tblPr/>
              <a:tblGrid>
                <a:gridCol w="173581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10151390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37407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2025-May-24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side,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Location : SK networks warehouse, </a:t>
                      </a:r>
                      <a:r>
                        <a:rPr kumimoji="0" lang="en-US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Anseong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, Korea.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4624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1pc BFX-AT 100 have video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FHD (1920 x 1080, codecs: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H264 AVC/AAC) channel live suffers from image noise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81296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TBD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46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NG product have video 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FHD channel (live) image noise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: S/N range: 2149688001202503069476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  <a:tr h="646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much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/ 60.000 pcs ~ 0.00166% (Qty inspection lot 60k delivered on 2025.4)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011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09022" y="839947"/>
            <a:ext cx="3254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Double check fail symptom: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400" y="1164907"/>
            <a:ext cx="4782392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product have customer account to play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“Live_0_1747981707_0.ts”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video in app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“MX player”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FHD (1920 x 1080, codecs: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H264 AVC/AAC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channel live suffers from image noise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8075" y="132898"/>
            <a:ext cx="5106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Confirm Fail Symptom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C99E50-F3EC-44E1-911C-ECBE87A266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43992" y="4656804"/>
            <a:ext cx="10342668" cy="916847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NG product play video FHD channel (live) (</a:t>
            </a:r>
            <a:r>
              <a:rPr lang="en-US" sz="17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1920 x 1080, H264 AVC/AAC</a:t>
            </a: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 suffers from image noise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1DDAB7-A1EB-4316-BEA3-A26020942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9412" y="2546375"/>
            <a:ext cx="2954794" cy="161930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2BCA375-B400-4FB6-87AA-583FC792F2E3}"/>
              </a:ext>
            </a:extLst>
          </p:cNvPr>
          <p:cNvGrpSpPr/>
          <p:nvPr/>
        </p:nvGrpSpPr>
        <p:grpSpPr>
          <a:xfrm>
            <a:off x="5866563" y="1439751"/>
            <a:ext cx="5992826" cy="1958489"/>
            <a:chOff x="5923402" y="2498505"/>
            <a:chExt cx="5992826" cy="19584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F329A0-0CE6-474E-9648-7F64A443B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240" y="2498505"/>
              <a:ext cx="2194115" cy="13359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A7E1EC4-D2A3-48ED-BC11-4245B7948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40038" y="2511811"/>
              <a:ext cx="2194115" cy="132663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D6E72B-452C-4DFE-AA5A-4F883E899077}"/>
                </a:ext>
              </a:extLst>
            </p:cNvPr>
            <p:cNvGrpSpPr/>
            <p:nvPr/>
          </p:nvGrpSpPr>
          <p:grpSpPr>
            <a:xfrm>
              <a:off x="5923402" y="2498505"/>
              <a:ext cx="5992826" cy="1958489"/>
              <a:chOff x="5549254" y="1937925"/>
              <a:chExt cx="5992826" cy="195848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0645B06-8627-4B5A-AC3B-BE40DBE40F29}"/>
                  </a:ext>
                </a:extLst>
              </p:cNvPr>
              <p:cNvGrpSpPr/>
              <p:nvPr/>
            </p:nvGrpSpPr>
            <p:grpSpPr>
              <a:xfrm>
                <a:off x="5549254" y="3311639"/>
                <a:ext cx="5992826" cy="584775"/>
                <a:chOff x="5549254" y="3311639"/>
                <a:chExt cx="5992826" cy="584775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CEE31-F330-4AB1-92AC-51A46DAF6491}"/>
                    </a:ext>
                  </a:extLst>
                </p:cNvPr>
                <p:cNvSpPr txBox="1"/>
                <p:nvPr/>
              </p:nvSpPr>
              <p:spPr>
                <a:xfrm>
                  <a:off x="5549254" y="3311639"/>
                  <a:ext cx="2748754" cy="5847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FHD channel (live) image noise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F204F13-A89B-4647-8818-58CA54DE4D52}"/>
                    </a:ext>
                  </a:extLst>
                </p:cNvPr>
                <p:cNvSpPr txBox="1"/>
                <p:nvPr/>
              </p:nvSpPr>
              <p:spPr>
                <a:xfrm>
                  <a:off x="8283149" y="3333149"/>
                  <a:ext cx="325893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00B050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FHD channel (live) image OK</a:t>
                  </a:r>
                </a:p>
              </p:txBody>
            </p:sp>
          </p:grpSp>
          <p:sp>
            <p:nvSpPr>
              <p:cNvPr id="2" name="Rectangle 1"/>
              <p:cNvSpPr/>
              <p:nvPr/>
            </p:nvSpPr>
            <p:spPr>
              <a:xfrm flipV="1">
                <a:off x="6882995" y="1937925"/>
                <a:ext cx="1116175" cy="13359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21759BBB-F0AD-4A2D-ADD0-6C906C7A5081}"/>
              </a:ext>
            </a:extLst>
          </p:cNvPr>
          <p:cNvSpPr/>
          <p:nvPr/>
        </p:nvSpPr>
        <p:spPr>
          <a:xfrm>
            <a:off x="3263901" y="1911350"/>
            <a:ext cx="1314450" cy="24240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18F4CF-E62C-4284-B363-1403CF2DC8CC}"/>
              </a:ext>
            </a:extLst>
          </p:cNvPr>
          <p:cNvSpPr/>
          <p:nvPr/>
        </p:nvSpPr>
        <p:spPr>
          <a:xfrm>
            <a:off x="1524000" y="3432795"/>
            <a:ext cx="1213485" cy="2678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135C245A-8A7B-4783-9012-9C4F06481DF3}"/>
              </a:ext>
            </a:extLst>
          </p:cNvPr>
          <p:cNvCxnSpPr>
            <a:cxnSpLocks/>
            <a:stCxn id="35" idx="2"/>
            <a:endCxn id="36" idx="0"/>
          </p:cNvCxnSpPr>
          <p:nvPr/>
        </p:nvCxnSpPr>
        <p:spPr>
          <a:xfrm rot="5400000">
            <a:off x="2386415" y="1898083"/>
            <a:ext cx="1279041" cy="1790383"/>
          </a:xfrm>
          <a:prstGeom prst="bentConnector3">
            <a:avLst>
              <a:gd name="adj1" fmla="val 23900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37724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6" y="2646351"/>
            <a:ext cx="2629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Level data (FATP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838" y="812805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Level data (SMT)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962437"/>
              </p:ext>
            </p:extLst>
          </p:nvPr>
        </p:nvGraphicFramePr>
        <p:xfrm>
          <a:off x="608836" y="1262168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2931349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3009303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3254718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 LOADING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INSP-OUTSIDE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2025-03-14 16:25:11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20:44:18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22:02:13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451243"/>
              </p:ext>
            </p:extLst>
          </p:nvPr>
        </p:nvGraphicFramePr>
        <p:xfrm>
          <a:off x="608837" y="3095218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2149688001202503069476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effectLst/>
                        </a:rPr>
                        <a:t>UK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13:17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192930"/>
            <a:ext cx="10773263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PASSED normally SMT and FATP.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2025/03/26 2:45AM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8E5C00F-0BFC-4ED4-B788-49C846EDE8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821899"/>
              </p:ext>
            </p:extLst>
          </p:nvPr>
        </p:nvGraphicFramePr>
        <p:xfrm>
          <a:off x="4137547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7547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369EED7-7707-4BC7-ABD1-4B4D9D5615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586382"/>
              </p:ext>
            </p:extLst>
          </p:nvPr>
        </p:nvGraphicFramePr>
        <p:xfrm>
          <a:off x="5729788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9788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AF4597E-FDE3-4DC7-9666-709ADE100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10301"/>
              </p:ext>
            </p:extLst>
          </p:nvPr>
        </p:nvGraphicFramePr>
        <p:xfrm>
          <a:off x="7322029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22029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7DF2A2C-9EAC-4B49-8A75-C382C904FB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94036"/>
              </p:ext>
            </p:extLst>
          </p:nvPr>
        </p:nvGraphicFramePr>
        <p:xfrm>
          <a:off x="891427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1427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D4D20D03-EAB8-4473-A8B8-906934A1A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545945"/>
              </p:ext>
            </p:extLst>
          </p:nvPr>
        </p:nvGraphicFramePr>
        <p:xfrm>
          <a:off x="1050651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651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893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2A4173-F3F2-4284-9408-A4BBF12099BF}"/>
              </a:ext>
            </a:extLst>
          </p:cNvPr>
          <p:cNvSpPr txBox="1"/>
          <p:nvPr/>
        </p:nvSpPr>
        <p:spPr>
          <a:xfrm>
            <a:off x="886281" y="48022"/>
            <a:ext cx="846456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Visual Inspection And X-ray Checking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3090A8-50BA-439E-B753-2794C6C924EB}"/>
              </a:ext>
            </a:extLst>
          </p:cNvPr>
          <p:cNvSpPr txBox="1"/>
          <p:nvPr/>
        </p:nvSpPr>
        <p:spPr>
          <a:xfrm>
            <a:off x="565480" y="694804"/>
            <a:ext cx="1795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VI checking: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70DC762-CD94-439E-8EEC-99BE2DEF1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375336"/>
              </p:ext>
            </p:extLst>
          </p:nvPr>
        </p:nvGraphicFramePr>
        <p:xfrm>
          <a:off x="1587607" y="1033358"/>
          <a:ext cx="8929702" cy="3076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501">
                  <a:extLst>
                    <a:ext uri="{9D8B030D-6E8A-4147-A177-3AD203B41FA5}">
                      <a16:colId xmlns:a16="http://schemas.microsoft.com/office/drawing/2014/main" val="2971137469"/>
                    </a:ext>
                  </a:extLst>
                </a:gridCol>
                <a:gridCol w="4092004">
                  <a:extLst>
                    <a:ext uri="{9D8B030D-6E8A-4147-A177-3AD203B41FA5}">
                      <a16:colId xmlns:a16="http://schemas.microsoft.com/office/drawing/2014/main" val="313656626"/>
                    </a:ext>
                  </a:extLst>
                </a:gridCol>
                <a:gridCol w="3303197">
                  <a:extLst>
                    <a:ext uri="{9D8B030D-6E8A-4147-A177-3AD203B41FA5}">
                      <a16:colId xmlns:a16="http://schemas.microsoft.com/office/drawing/2014/main" val="2004588787"/>
                    </a:ext>
                  </a:extLst>
                </a:gridCol>
              </a:tblGrid>
              <a:tr h="1858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IMAGE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RESULT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791662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598272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WARRANTY SEAL BROKE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911914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28351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54F0E61-CFBC-432F-AE68-987BB5B7FA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358" y="1418581"/>
            <a:ext cx="919062" cy="8712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E89C71-B954-4C8C-81CC-6375C1577D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859" y="3379948"/>
            <a:ext cx="1529031" cy="528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5C56B2-4194-410F-B0D4-8AF7392F55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601" y="2332086"/>
            <a:ext cx="878778" cy="8330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DC4539-E3EE-4AA1-9BFB-C342466E65EC}"/>
              </a:ext>
            </a:extLst>
          </p:cNvPr>
          <p:cNvGrpSpPr/>
          <p:nvPr/>
        </p:nvGrpSpPr>
        <p:grpSpPr>
          <a:xfrm>
            <a:off x="5910358" y="2328568"/>
            <a:ext cx="878779" cy="833087"/>
            <a:chOff x="5910358" y="2328568"/>
            <a:chExt cx="878779" cy="8330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AF31F84-2688-4B97-9088-298DA7D56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0358" y="2328568"/>
              <a:ext cx="878779" cy="833087"/>
            </a:xfrm>
            <a:prstGeom prst="rect">
              <a:avLst/>
            </a:prstGeom>
          </p:spPr>
        </p:pic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859EEC0C-B596-45F6-ACC4-9DB4CA33524A}"/>
                </a:ext>
              </a:extLst>
            </p:cNvPr>
            <p:cNvSpPr/>
            <p:nvPr/>
          </p:nvSpPr>
          <p:spPr>
            <a:xfrm>
              <a:off x="6564844" y="2497183"/>
              <a:ext cx="224293" cy="149236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BB85888-3FA4-4FC5-8A9F-D28F37310F13}"/>
              </a:ext>
            </a:extLst>
          </p:cNvPr>
          <p:cNvSpPr txBox="1"/>
          <p:nvPr/>
        </p:nvSpPr>
        <p:spPr>
          <a:xfrm>
            <a:off x="565480" y="3998909"/>
            <a:ext cx="2114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X-ray checking: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9921497-27FF-4F41-BECE-04FB4CE36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990602"/>
              </p:ext>
            </p:extLst>
          </p:nvPr>
        </p:nvGraphicFramePr>
        <p:xfrm>
          <a:off x="2679713" y="4317615"/>
          <a:ext cx="6807782" cy="1129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049">
                  <a:extLst>
                    <a:ext uri="{9D8B030D-6E8A-4147-A177-3AD203B41FA5}">
                      <a16:colId xmlns:a16="http://schemas.microsoft.com/office/drawing/2014/main" val="1511651510"/>
                    </a:ext>
                  </a:extLst>
                </a:gridCol>
                <a:gridCol w="545033">
                  <a:extLst>
                    <a:ext uri="{9D8B030D-6E8A-4147-A177-3AD203B41FA5}">
                      <a16:colId xmlns:a16="http://schemas.microsoft.com/office/drawing/2014/main" val="3554890367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563823809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76263204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4051770188"/>
                    </a:ext>
                  </a:extLst>
                </a:gridCol>
                <a:gridCol w="791210">
                  <a:extLst>
                    <a:ext uri="{9D8B030D-6E8A-4147-A177-3AD203B41FA5}">
                      <a16:colId xmlns:a16="http://schemas.microsoft.com/office/drawing/2014/main" val="3796108987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val="484125480"/>
                    </a:ext>
                  </a:extLst>
                </a:gridCol>
                <a:gridCol w="591820">
                  <a:extLst>
                    <a:ext uri="{9D8B030D-6E8A-4147-A177-3AD203B41FA5}">
                      <a16:colId xmlns:a16="http://schemas.microsoft.com/office/drawing/2014/main" val="2062174016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3079785087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817630482"/>
                    </a:ext>
                  </a:extLst>
                </a:gridCol>
              </a:tblGrid>
              <a:tr h="38146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467829"/>
                  </a:ext>
                </a:extLst>
              </a:tr>
              <a:tr h="74814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945799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38F821F-106F-47C8-B693-24BEFEE8D1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207" y="4707530"/>
            <a:ext cx="522672" cy="7286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F418E4-9F1F-47EC-B286-2AF51CF94F1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307" y="4707530"/>
            <a:ext cx="522672" cy="7286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C28682-3342-484C-9DE8-CEB896419D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7" y="4707530"/>
            <a:ext cx="522673" cy="7238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B46E63-A03D-43A5-8D4A-2C8EF3E76F5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832" y="4707530"/>
            <a:ext cx="522673" cy="7238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C88642-F764-4A79-BDEB-9C937A12AFE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097" y="4710585"/>
            <a:ext cx="771014" cy="7286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73AC12-9D47-41E1-9AAD-8E27FAC62FF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6197" y="4707529"/>
            <a:ext cx="771014" cy="7226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0ACDD4-D6FB-4D75-B687-45A72864922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647" y="4707530"/>
            <a:ext cx="556261" cy="7107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43580C7-7493-46DB-BAA2-BE5DA3E35F2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1620" y="4718628"/>
            <a:ext cx="651500" cy="7052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CC4538-70FA-45E6-BFC8-1802205EEE76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351" y="4713036"/>
            <a:ext cx="651500" cy="7226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FED5936-B2ED-4BAB-A006-3A9939A0FD2A}"/>
              </a:ext>
            </a:extLst>
          </p:cNvPr>
          <p:cNvSpPr txBox="1"/>
          <p:nvPr/>
        </p:nvSpPr>
        <p:spPr>
          <a:xfrm>
            <a:off x="608836" y="5344271"/>
            <a:ext cx="1077326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 product warranty seal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broken =&gt; housing has been opened from the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customer side.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X-ray: No found abnormal</a:t>
            </a:r>
          </a:p>
        </p:txBody>
      </p:sp>
    </p:spTree>
    <p:extLst>
      <p:ext uri="{BB962C8B-B14F-4D97-AF65-F5344CB8AC3E}">
        <p14:creationId xmlns:p14="http://schemas.microsoft.com/office/powerpoint/2010/main" val="338429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791BE6-3308-4248-B43D-8A533AB2EA33}"/>
              </a:ext>
            </a:extLst>
          </p:cNvPr>
          <p:cNvSpPr txBox="1"/>
          <p:nvPr/>
        </p:nvSpPr>
        <p:spPr>
          <a:xfrm>
            <a:off x="886281" y="48022"/>
            <a:ext cx="37562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Re-test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9281DE-E0C9-4F85-934C-4C86C024B042}"/>
              </a:ext>
            </a:extLst>
          </p:cNvPr>
          <p:cNvSpPr txBox="1"/>
          <p:nvPr/>
        </p:nvSpPr>
        <p:spPr>
          <a:xfrm>
            <a:off x="565480" y="796408"/>
            <a:ext cx="57806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Re-test at OBA station: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</a:rPr>
              <a:t>-  </a:t>
            </a:r>
            <a:r>
              <a:rPr lang="en-US" b="0" dirty="0">
                <a:solidFill>
                  <a:srgbClr val="FF0000"/>
                </a:solidFill>
              </a:rPr>
              <a:t>Can’t re-test </a:t>
            </a:r>
            <a:r>
              <a:rPr lang="en-US" b="0" dirty="0">
                <a:solidFill>
                  <a:srgbClr val="002060"/>
                </a:solidFill>
              </a:rPr>
              <a:t>at OBA because the product had login customer account and update version </a:t>
            </a:r>
            <a:r>
              <a:rPr lang="en-US" b="0" dirty="0" smtClean="0">
                <a:solidFill>
                  <a:srgbClr val="002060"/>
                </a:solidFill>
              </a:rPr>
              <a:t>(Android ver12</a:t>
            </a:r>
            <a:r>
              <a:rPr lang="en-US" b="0" dirty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</a:rPr>
              <a:t>- Product use the factory software can test at OBA station </a:t>
            </a:r>
            <a:r>
              <a:rPr lang="en-US" b="0" dirty="0" smtClean="0">
                <a:solidFill>
                  <a:srgbClr val="002060"/>
                </a:solidFill>
              </a:rPr>
              <a:t>(Android </a:t>
            </a:r>
            <a:r>
              <a:rPr lang="en-US" b="0" dirty="0" err="1" smtClean="0">
                <a:solidFill>
                  <a:srgbClr val="002060"/>
                </a:solidFill>
              </a:rPr>
              <a:t>ver</a:t>
            </a:r>
            <a:r>
              <a:rPr lang="en-US" b="0" dirty="0" smtClean="0">
                <a:solidFill>
                  <a:srgbClr val="002060"/>
                </a:solidFill>
              </a:rPr>
              <a:t> 10</a:t>
            </a:r>
            <a:r>
              <a:rPr lang="en-US" b="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C5FAE7-63D1-4AEC-9EB6-058B795055D6}"/>
              </a:ext>
            </a:extLst>
          </p:cNvPr>
          <p:cNvSpPr txBox="1"/>
          <p:nvPr/>
        </p:nvSpPr>
        <p:spPr>
          <a:xfrm>
            <a:off x="565480" y="2059983"/>
            <a:ext cx="836868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Check function play YOUTUBE video at OBA station</a:t>
            </a:r>
            <a:r>
              <a:rPr lang="en-US" dirty="0" smtClean="0">
                <a:solidFill>
                  <a:srgbClr val="002060"/>
                </a:solidFill>
              </a:rPr>
              <a:t>: Result is Normal</a:t>
            </a:r>
            <a:r>
              <a:rPr lang="en-US" b="0" dirty="0" smtClean="0">
                <a:solidFill>
                  <a:srgbClr val="002060"/>
                </a:solidFill>
              </a:rPr>
              <a:t> </a:t>
            </a:r>
            <a:endParaRPr lang="en-US" b="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6C3455-E316-4555-9EAF-7B32FD72B037}"/>
              </a:ext>
            </a:extLst>
          </p:cNvPr>
          <p:cNvSpPr txBox="1"/>
          <p:nvPr/>
        </p:nvSpPr>
        <p:spPr>
          <a:xfrm>
            <a:off x="8091097" y="5140375"/>
            <a:ext cx="16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Video UHD (3840x2160 30fps/codecs VP9)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5C9C3B-E10E-47D9-8B32-FFA1D9BE8B31}"/>
              </a:ext>
            </a:extLst>
          </p:cNvPr>
          <p:cNvSpPr txBox="1"/>
          <p:nvPr/>
        </p:nvSpPr>
        <p:spPr>
          <a:xfrm>
            <a:off x="5812284" y="5145291"/>
            <a:ext cx="1506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Video FHD (1920x1080 30fps/codecs VP9)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EA04E5-8D4C-4B69-AE26-977B1F594D11}"/>
              </a:ext>
            </a:extLst>
          </p:cNvPr>
          <p:cNvSpPr txBox="1"/>
          <p:nvPr/>
        </p:nvSpPr>
        <p:spPr>
          <a:xfrm>
            <a:off x="549902" y="5034843"/>
            <a:ext cx="1105669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re-test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 Because we do not have an account to log into the customer interface, we cannot open the MX player App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( </a:t>
            </a:r>
            <a:r>
              <a:rPr lang="ko-KR" alt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구글설정 </a:t>
            </a:r>
            <a:r>
              <a:rPr lang="en-US" altLang="ko-KR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 player -&gt; Downloads -&gt; open “Live_0_1747981707_0.ts</a:t>
            </a: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YOUTUBE: no found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abnormal.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5C0983-924B-4698-93DD-AF176183FFC5}"/>
              </a:ext>
            </a:extLst>
          </p:cNvPr>
          <p:cNvSpPr txBox="1"/>
          <p:nvPr/>
        </p:nvSpPr>
        <p:spPr>
          <a:xfrm>
            <a:off x="2000772" y="3667279"/>
            <a:ext cx="1749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240p (426x240 30fps/codecs VP9)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0D1F5F-0733-426F-BE78-C719FD590299}"/>
              </a:ext>
            </a:extLst>
          </p:cNvPr>
          <p:cNvSpPr txBox="1"/>
          <p:nvPr/>
        </p:nvSpPr>
        <p:spPr>
          <a:xfrm>
            <a:off x="4503719" y="3660442"/>
            <a:ext cx="16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360p (640x360 30fps/codecs VP9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30768C-7A2E-45EC-A60A-E792F0DBD9EC}"/>
              </a:ext>
            </a:extLst>
          </p:cNvPr>
          <p:cNvSpPr txBox="1"/>
          <p:nvPr/>
        </p:nvSpPr>
        <p:spPr>
          <a:xfrm>
            <a:off x="6930198" y="3657442"/>
            <a:ext cx="16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480p (854x480 30fps/codecs VP9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DD5828-90F3-4A14-A7FF-FAB4FC9A3FDF}"/>
              </a:ext>
            </a:extLst>
          </p:cNvPr>
          <p:cNvSpPr txBox="1"/>
          <p:nvPr/>
        </p:nvSpPr>
        <p:spPr>
          <a:xfrm>
            <a:off x="9419105" y="3661003"/>
            <a:ext cx="16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720p (1280x720 30 fps/codecs VP9)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A41D510-3482-4B1B-A72B-8CE1336E55DA}"/>
              </a:ext>
            </a:extLst>
          </p:cNvPr>
          <p:cNvSpPr txBox="1"/>
          <p:nvPr/>
        </p:nvSpPr>
        <p:spPr>
          <a:xfrm>
            <a:off x="3402255" y="5127275"/>
            <a:ext cx="1686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Video QHD (2560x1440 30 fps/codecs VP9)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61917" y="668354"/>
            <a:ext cx="2772228" cy="1305036"/>
            <a:chOff x="6346209" y="853135"/>
            <a:chExt cx="2772228" cy="130503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77AC55A-9CF6-4860-9505-3C2A7832A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6209" y="853135"/>
              <a:ext cx="2772228" cy="1305036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8CE9BE6-D163-4EE6-8FBF-C48745CEBF46}"/>
                </a:ext>
              </a:extLst>
            </p:cNvPr>
            <p:cNvSpPr/>
            <p:nvPr/>
          </p:nvSpPr>
          <p:spPr>
            <a:xfrm>
              <a:off x="7229475" y="1489494"/>
              <a:ext cx="419100" cy="19216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70372" y="675052"/>
            <a:ext cx="2772228" cy="1309976"/>
            <a:chOff x="9249065" y="848195"/>
            <a:chExt cx="2772228" cy="130997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1AD2DE-E784-440B-AC44-60FEB58FF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49065" y="848195"/>
              <a:ext cx="2772228" cy="1309976"/>
            </a:xfrm>
            <a:prstGeom prst="rect">
              <a:avLst/>
            </a:pr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AAAA8C6-65B7-4F77-AA0D-ED7EE00C987C}"/>
                </a:ext>
              </a:extLst>
            </p:cNvPr>
            <p:cNvSpPr/>
            <p:nvPr/>
          </p:nvSpPr>
          <p:spPr>
            <a:xfrm>
              <a:off x="9950916" y="1479968"/>
              <a:ext cx="419100" cy="19216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1207" y="2575673"/>
            <a:ext cx="1718383" cy="102038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4405" y="2575673"/>
            <a:ext cx="1755439" cy="97722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1535" y="2575673"/>
            <a:ext cx="1801251" cy="101449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0372" y="2603051"/>
            <a:ext cx="1907547" cy="103991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7365" y="4095899"/>
            <a:ext cx="1815906" cy="98932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3919" y="4134320"/>
            <a:ext cx="1777249" cy="9710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9191" y="4150349"/>
            <a:ext cx="1739937" cy="97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6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5632B5-F7C8-4D0B-8511-E9082612A7D8}"/>
              </a:ext>
            </a:extLst>
          </p:cNvPr>
          <p:cNvSpPr txBox="1"/>
          <p:nvPr/>
        </p:nvSpPr>
        <p:spPr>
          <a:xfrm>
            <a:off x="886281" y="48022"/>
            <a:ext cx="498681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Console Log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86D78-42E9-44C5-9FE9-85AE04D9B0D3}"/>
              </a:ext>
            </a:extLst>
          </p:cNvPr>
          <p:cNvSpPr txBox="1"/>
          <p:nvPr/>
        </p:nvSpPr>
        <p:spPr>
          <a:xfrm>
            <a:off x="565480" y="578691"/>
            <a:ext cx="5080577" cy="2262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Open housing + VI and check console log :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Open housing + VI 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b="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b="0" dirty="0">
                <a:solidFill>
                  <a:srgbClr val="002060"/>
                </a:solidFill>
              </a:rPr>
              <a:t>Check console log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89C6A7-830B-44D3-9119-95FB01D032CE}"/>
              </a:ext>
            </a:extLst>
          </p:cNvPr>
          <p:cNvGrpSpPr/>
          <p:nvPr/>
        </p:nvGrpSpPr>
        <p:grpSpPr>
          <a:xfrm>
            <a:off x="3559336" y="1169622"/>
            <a:ext cx="2536664" cy="1203960"/>
            <a:chOff x="4266215" y="1447801"/>
            <a:chExt cx="2536664" cy="12039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AB633E-C6BE-4512-82D3-67D0B2835582}"/>
                </a:ext>
              </a:extLst>
            </p:cNvPr>
            <p:cNvSpPr/>
            <p:nvPr/>
          </p:nvSpPr>
          <p:spPr>
            <a:xfrm>
              <a:off x="4289075" y="1447801"/>
              <a:ext cx="2462245" cy="1203960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F9C1838-F68B-4717-A264-CE1DFF04B97A}"/>
                </a:ext>
              </a:extLst>
            </p:cNvPr>
            <p:cNvGrpSpPr/>
            <p:nvPr/>
          </p:nvGrpSpPr>
          <p:grpSpPr>
            <a:xfrm>
              <a:off x="4266215" y="1543155"/>
              <a:ext cx="1086327" cy="1021959"/>
              <a:chOff x="4225452" y="1741714"/>
              <a:chExt cx="1086327" cy="1021959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F59A197-F63E-4CBC-841F-A84F65741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357337" y="1741714"/>
                <a:ext cx="954442" cy="1021959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F0C7215-587A-44FE-9E69-56B27BE20FF0}"/>
                  </a:ext>
                </a:extLst>
              </p:cNvPr>
              <p:cNvSpPr txBox="1"/>
              <p:nvPr/>
            </p:nvSpPr>
            <p:spPr>
              <a:xfrm>
                <a:off x="4225452" y="2150440"/>
                <a:ext cx="91031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/>
                  <a:t>TOP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7E9959-BF54-47DC-B7B9-7EB4FE004765}"/>
                </a:ext>
              </a:extLst>
            </p:cNvPr>
            <p:cNvGrpSpPr/>
            <p:nvPr/>
          </p:nvGrpSpPr>
          <p:grpSpPr>
            <a:xfrm>
              <a:off x="5686820" y="1543154"/>
              <a:ext cx="1116059" cy="1021959"/>
              <a:chOff x="6448728" y="1741714"/>
              <a:chExt cx="1116059" cy="102195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127BFCF-CDB5-4C99-A826-13C2FC9CC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48728" y="1741714"/>
                <a:ext cx="954442" cy="1021959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0B838D8-D49D-4A40-AD29-8622B1B611C0}"/>
                  </a:ext>
                </a:extLst>
              </p:cNvPr>
              <p:cNvSpPr txBox="1"/>
              <p:nvPr/>
            </p:nvSpPr>
            <p:spPr>
              <a:xfrm>
                <a:off x="6654468" y="2150440"/>
                <a:ext cx="910319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/>
                  <a:t>BOT</a:t>
                </a:r>
              </a:p>
            </p:txBody>
          </p:sp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FD1B6D3-EBDC-41D4-96D8-F2A1B3020F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746" y="2791013"/>
            <a:ext cx="4190419" cy="26725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D588CF3-3B35-412A-8273-930CF7C4E119}"/>
              </a:ext>
            </a:extLst>
          </p:cNvPr>
          <p:cNvSpPr/>
          <p:nvPr/>
        </p:nvSpPr>
        <p:spPr>
          <a:xfrm>
            <a:off x="886281" y="5184298"/>
            <a:ext cx="1656894" cy="2163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841B97-F0D0-4673-853B-A784102F7F28}"/>
              </a:ext>
            </a:extLst>
          </p:cNvPr>
          <p:cNvSpPr/>
          <p:nvPr/>
        </p:nvSpPr>
        <p:spPr>
          <a:xfrm>
            <a:off x="6702424" y="2841361"/>
            <a:ext cx="4727575" cy="2262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- “Protect </a:t>
            </a:r>
            <a:r>
              <a:rPr lang="en-US" dirty="0" err="1">
                <a:solidFill>
                  <a:schemeClr val="tx1"/>
                </a:solidFill>
              </a:rPr>
              <a:t>cbus</a:t>
            </a:r>
            <a:r>
              <a:rPr lang="en-US" dirty="0">
                <a:solidFill>
                  <a:schemeClr val="tx1"/>
                </a:solidFill>
              </a:rPr>
              <a:t> registers” is enabled on the product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 Can’t</a:t>
            </a:r>
            <a:r>
              <a:rPr lang="en-US" dirty="0">
                <a:solidFill>
                  <a:schemeClr val="tx1"/>
                </a:solidFill>
              </a:rPr>
              <a:t> backing up the factory software to verify other case</a:t>
            </a:r>
          </a:p>
          <a:p>
            <a:r>
              <a:rPr lang="en-US" dirty="0">
                <a:solidFill>
                  <a:schemeClr val="tx1"/>
                </a:solidFill>
              </a:rPr>
              <a:t>- To restore the factory software, it would be necessary to replace the BGA + eMMC. However, doing so would remove the current failure state, making further failure analysis impossible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56F3D458-BD72-40E0-9E7D-4580341916CE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 flipV="1">
            <a:off x="2543175" y="3972697"/>
            <a:ext cx="4159249" cy="1319790"/>
          </a:xfrm>
          <a:prstGeom prst="bentConnector3">
            <a:avLst>
              <a:gd name="adj1" fmla="val 6950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F83AA29-A41B-4022-8FDC-0DB4BF259B93}"/>
              </a:ext>
            </a:extLst>
          </p:cNvPr>
          <p:cNvSpPr txBox="1"/>
          <p:nvPr/>
        </p:nvSpPr>
        <p:spPr>
          <a:xfrm>
            <a:off x="608836" y="5539824"/>
            <a:ext cx="10773263" cy="7853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Product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can’t back up the factory software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454884BA-3B61-4EFC-BD95-29DF57E546AC}"/>
              </a:ext>
            </a:extLst>
          </p:cNvPr>
          <p:cNvSpPr/>
          <p:nvPr/>
        </p:nvSpPr>
        <p:spPr>
          <a:xfrm>
            <a:off x="6386052" y="1533832"/>
            <a:ext cx="910319" cy="323165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5CE7AE2-C57B-4348-84D3-7F43B66D7CF4}"/>
              </a:ext>
            </a:extLst>
          </p:cNvPr>
          <p:cNvSpPr/>
          <p:nvPr/>
        </p:nvSpPr>
        <p:spPr>
          <a:xfrm>
            <a:off x="7586423" y="1479737"/>
            <a:ext cx="1423175" cy="431353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val="2952030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標題 1">
            <a:extLst>
              <a:ext uri="{FF2B5EF4-FFF2-40B4-BE49-F238E27FC236}">
                <a16:creationId xmlns:a16="http://schemas.microsoft.com/office/drawing/2014/main" id="{BB8F6FC6-0CFC-4185-BF51-29CC007371DF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checking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6C1FBAB-30F1-4C89-861A-370C28C5A4F4}"/>
              </a:ext>
            </a:extLst>
          </p:cNvPr>
          <p:cNvSpPr txBox="1"/>
          <p:nvPr/>
        </p:nvSpPr>
        <p:spPr>
          <a:xfrm>
            <a:off x="545619" y="5535529"/>
            <a:ext cx="11028216" cy="7853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Summary: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</a:rPr>
              <a:t>- FATP doesn’t test file “Live_0_1747981707_0.ts” (Video FHD 1920 x 1080, codecs: H264 AVC/AAC) 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D4DED8-1E64-4BF9-857B-BC0FDC76FA35}"/>
              </a:ext>
            </a:extLst>
          </p:cNvPr>
          <p:cNvSpPr txBox="1"/>
          <p:nvPr/>
        </p:nvSpPr>
        <p:spPr>
          <a:xfrm>
            <a:off x="527400" y="571184"/>
            <a:ext cx="3449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Re-check all items test at FAC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A1228-7490-4F09-B0F1-D288F883827F}"/>
              </a:ext>
            </a:extLst>
          </p:cNvPr>
          <p:cNvGrpSpPr/>
          <p:nvPr/>
        </p:nvGrpSpPr>
        <p:grpSpPr>
          <a:xfrm>
            <a:off x="348341" y="912391"/>
            <a:ext cx="11524343" cy="4486914"/>
            <a:chOff x="362856" y="738222"/>
            <a:chExt cx="11524343" cy="4486914"/>
          </a:xfrm>
        </p:grpSpPr>
        <p:sp>
          <p:nvSpPr>
            <p:cNvPr id="3" name="Flowchart: Connector 2">
              <a:extLst>
                <a:ext uri="{FF2B5EF4-FFF2-40B4-BE49-F238E27FC236}">
                  <a16:creationId xmlns:a16="http://schemas.microsoft.com/office/drawing/2014/main" id="{7BD20891-50FE-431B-B8F4-18A5728E9229}"/>
                </a:ext>
              </a:extLst>
            </p:cNvPr>
            <p:cNvSpPr/>
            <p:nvPr/>
          </p:nvSpPr>
          <p:spPr>
            <a:xfrm>
              <a:off x="704174" y="1382643"/>
              <a:ext cx="417484" cy="400299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9" name="Cube 18">
              <a:extLst>
                <a:ext uri="{FF2B5EF4-FFF2-40B4-BE49-F238E27FC236}">
                  <a16:creationId xmlns:a16="http://schemas.microsoft.com/office/drawing/2014/main" id="{95ABD874-2375-40CC-BDF6-7C6096621BD3}"/>
                </a:ext>
              </a:extLst>
            </p:cNvPr>
            <p:cNvSpPr/>
            <p:nvPr/>
          </p:nvSpPr>
          <p:spPr>
            <a:xfrm>
              <a:off x="1481091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SMT</a:t>
              </a:r>
            </a:p>
          </p:txBody>
        </p:sp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BCF78663-394F-4712-BAF6-3559ECEA1A5A}"/>
                </a:ext>
              </a:extLst>
            </p:cNvPr>
            <p:cNvSpPr/>
            <p:nvPr/>
          </p:nvSpPr>
          <p:spPr>
            <a:xfrm>
              <a:off x="10757911" y="1354598"/>
              <a:ext cx="417484" cy="400299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49C372-10B3-4330-B10F-3A051F766F96}"/>
                </a:ext>
              </a:extLst>
            </p:cNvPr>
            <p:cNvSpPr txBox="1"/>
            <p:nvPr/>
          </p:nvSpPr>
          <p:spPr>
            <a:xfrm>
              <a:off x="3353744" y="1754897"/>
              <a:ext cx="123444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Auto copy flash by burning Tool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DE04FEB-A963-4BA1-B233-54D6116F7BF7}"/>
                </a:ext>
              </a:extLst>
            </p:cNvPr>
            <p:cNvSpPr txBox="1"/>
            <p:nvPr/>
          </p:nvSpPr>
          <p:spPr>
            <a:xfrm>
              <a:off x="5289832" y="1754897"/>
              <a:ext cx="178665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Adb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Connect DUT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LED Test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LED Isolation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Write Serial Number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Soc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SecureBoot</a:t>
              </a:r>
              <a:endParaRPr lang="en-US" sz="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Memory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Usb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Storage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resolution 2160p60Hz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video noise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VP9 video on TV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4K video on TV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Video Res 3840X2160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Video Fps 0x3c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USB3.0 Link Speed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Unmount USB</a:t>
              </a:r>
            </a:p>
          </p:txBody>
        </p:sp>
        <p:sp>
          <p:nvSpPr>
            <p:cNvPr id="29" name="Cube 28">
              <a:extLst>
                <a:ext uri="{FF2B5EF4-FFF2-40B4-BE49-F238E27FC236}">
                  <a16:creationId xmlns:a16="http://schemas.microsoft.com/office/drawing/2014/main" id="{E924758B-FA4A-4F06-B237-5DC58B49F6C0}"/>
                </a:ext>
              </a:extLst>
            </p:cNvPr>
            <p:cNvSpPr/>
            <p:nvPr/>
          </p:nvSpPr>
          <p:spPr>
            <a:xfrm>
              <a:off x="3405817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</a:p>
          </p:txBody>
        </p:sp>
        <p:sp>
          <p:nvSpPr>
            <p:cNvPr id="32" name="Cube 31">
              <a:extLst>
                <a:ext uri="{FF2B5EF4-FFF2-40B4-BE49-F238E27FC236}">
                  <a16:creationId xmlns:a16="http://schemas.microsoft.com/office/drawing/2014/main" id="{858FC319-C030-4C91-86B7-07FCBF21621F}"/>
                </a:ext>
              </a:extLst>
            </p:cNvPr>
            <p:cNvSpPr/>
            <p:nvPr/>
          </p:nvSpPr>
          <p:spPr>
            <a:xfrm>
              <a:off x="5330543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</a:t>
              </a:r>
            </a:p>
          </p:txBody>
        </p:sp>
        <p:sp>
          <p:nvSpPr>
            <p:cNvPr id="33" name="Cube 32">
              <a:extLst>
                <a:ext uri="{FF2B5EF4-FFF2-40B4-BE49-F238E27FC236}">
                  <a16:creationId xmlns:a16="http://schemas.microsoft.com/office/drawing/2014/main" id="{B00BA30C-165D-447C-83A2-796D233D0245}"/>
                </a:ext>
              </a:extLst>
            </p:cNvPr>
            <p:cNvSpPr/>
            <p:nvPr/>
          </p:nvSpPr>
          <p:spPr>
            <a:xfrm>
              <a:off x="7255269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FT1</a:t>
              </a:r>
            </a:p>
          </p:txBody>
        </p:sp>
        <p:sp>
          <p:nvSpPr>
            <p:cNvPr id="34" name="Cube 33">
              <a:extLst>
                <a:ext uri="{FF2B5EF4-FFF2-40B4-BE49-F238E27FC236}">
                  <a16:creationId xmlns:a16="http://schemas.microsoft.com/office/drawing/2014/main" id="{E5FF0CA9-5281-4928-8DAD-7782431A2730}"/>
                </a:ext>
              </a:extLst>
            </p:cNvPr>
            <p:cNvSpPr/>
            <p:nvPr/>
          </p:nvSpPr>
          <p:spPr>
            <a:xfrm>
              <a:off x="9179995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FT3 (5%)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63AC26-91AF-4EC7-86E0-0FCF8348ADDB}"/>
                </a:ext>
              </a:extLst>
            </p:cNvPr>
            <p:cNvSpPr txBox="1"/>
            <p:nvPr/>
          </p:nvSpPr>
          <p:spPr>
            <a:xfrm>
              <a:off x="7186948" y="1754897"/>
              <a:ext cx="1786658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Push file key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Write MAC &amp; Bluetooth MAC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OTT Key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Write Keys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TX, RX throughput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LED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Remote IR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USB2.0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LinkSpeed</a:t>
              </a:r>
              <a:endParaRPr lang="en-US" sz="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Audio 4K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Audio Record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HEVC HDR10+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VP9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H265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Screen Shake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scan BT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Unmount USB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BBAD71C-417B-4A0E-BED0-2418CA62C5BB}"/>
                </a:ext>
              </a:extLst>
            </p:cNvPr>
            <p:cNvSpPr txBox="1"/>
            <p:nvPr/>
          </p:nvSpPr>
          <p:spPr>
            <a:xfrm>
              <a:off x="9126891" y="1754897"/>
              <a:ext cx="1786658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Device Alive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Login DUT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LED Test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DUT Info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Burnin</a:t>
              </a:r>
              <a:endParaRPr lang="en-US" sz="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CPU Temperature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Remote IR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Usb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Storage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res 2160p30Hz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scan BT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Audio 4K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VP9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H265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Set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Burnin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off</a:t>
              </a:r>
            </a:p>
          </p:txBody>
        </p:sp>
        <p:sp>
          <p:nvSpPr>
            <p:cNvPr id="37" name="Cube 36">
              <a:extLst>
                <a:ext uri="{FF2B5EF4-FFF2-40B4-BE49-F238E27FC236}">
                  <a16:creationId xmlns:a16="http://schemas.microsoft.com/office/drawing/2014/main" id="{85FC9EF1-F2CB-48E2-8B2A-37B1D79C73A6}"/>
                </a:ext>
              </a:extLst>
            </p:cNvPr>
            <p:cNvSpPr/>
            <p:nvPr/>
          </p:nvSpPr>
          <p:spPr>
            <a:xfrm>
              <a:off x="1481091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</a:t>
              </a:r>
            </a:p>
          </p:txBody>
        </p:sp>
        <p:sp>
          <p:nvSpPr>
            <p:cNvPr id="38" name="Cube 37">
              <a:extLst>
                <a:ext uri="{FF2B5EF4-FFF2-40B4-BE49-F238E27FC236}">
                  <a16:creationId xmlns:a16="http://schemas.microsoft.com/office/drawing/2014/main" id="{C61AD4BA-119A-45D7-AB63-FADA54A879E9}"/>
                </a:ext>
              </a:extLst>
            </p:cNvPr>
            <p:cNvSpPr/>
            <p:nvPr/>
          </p:nvSpPr>
          <p:spPr>
            <a:xfrm>
              <a:off x="3402282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RC1</a:t>
              </a:r>
            </a:p>
          </p:txBody>
        </p:sp>
        <p:sp>
          <p:nvSpPr>
            <p:cNvPr id="39" name="Cube 38">
              <a:extLst>
                <a:ext uri="{FF2B5EF4-FFF2-40B4-BE49-F238E27FC236}">
                  <a16:creationId xmlns:a16="http://schemas.microsoft.com/office/drawing/2014/main" id="{9E491413-6E63-4A64-A668-3E27A527736A}"/>
                </a:ext>
              </a:extLst>
            </p:cNvPr>
            <p:cNvSpPr/>
            <p:nvPr/>
          </p:nvSpPr>
          <p:spPr>
            <a:xfrm>
              <a:off x="5323473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OBA</a:t>
              </a:r>
            </a:p>
          </p:txBody>
        </p:sp>
        <p:sp>
          <p:nvSpPr>
            <p:cNvPr id="40" name="Cube 39">
              <a:extLst>
                <a:ext uri="{FF2B5EF4-FFF2-40B4-BE49-F238E27FC236}">
                  <a16:creationId xmlns:a16="http://schemas.microsoft.com/office/drawing/2014/main" id="{FA33D6C3-0A71-4687-BF71-5C1A9A723192}"/>
                </a:ext>
              </a:extLst>
            </p:cNvPr>
            <p:cNvSpPr/>
            <p:nvPr/>
          </p:nvSpPr>
          <p:spPr>
            <a:xfrm>
              <a:off x="7244664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RC2</a:t>
              </a:r>
            </a:p>
          </p:txBody>
        </p:sp>
        <p:sp>
          <p:nvSpPr>
            <p:cNvPr id="41" name="Cube 40">
              <a:extLst>
                <a:ext uri="{FF2B5EF4-FFF2-40B4-BE49-F238E27FC236}">
                  <a16:creationId xmlns:a16="http://schemas.microsoft.com/office/drawing/2014/main" id="{F957118C-FC09-41BA-9B13-F442CEA38C5B}"/>
                </a:ext>
              </a:extLst>
            </p:cNvPr>
            <p:cNvSpPr/>
            <p:nvPr/>
          </p:nvSpPr>
          <p:spPr>
            <a:xfrm>
              <a:off x="9165854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3750B5F-FC69-4A31-8391-4C01A909CD3A}"/>
                </a:ext>
              </a:extLst>
            </p:cNvPr>
            <p:cNvSpPr txBox="1"/>
            <p:nvPr/>
          </p:nvSpPr>
          <p:spPr>
            <a:xfrm>
              <a:off x="1377384" y="3875313"/>
              <a:ext cx="178665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DUT Info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HDCP Checksum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Download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Apk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Remote file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Adb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Connect DUT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Channel BT-Up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Channel BT-Down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Reset Relay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button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Bluetooth RSSI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Download Customer FW from USB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Unmount USB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2EC5C7-7664-4F8C-B834-298F852D6037}"/>
                </a:ext>
              </a:extLst>
            </p:cNvPr>
            <p:cNvSpPr txBox="1"/>
            <p:nvPr/>
          </p:nvSpPr>
          <p:spPr>
            <a:xfrm>
              <a:off x="3344219" y="3875313"/>
              <a:ext cx="17866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Barcode.txt File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Data QR Code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Save keys to database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19571B-067B-425C-90C5-48776DFEBBA5}"/>
                </a:ext>
              </a:extLst>
            </p:cNvPr>
            <p:cNvSpPr txBox="1"/>
            <p:nvPr/>
          </p:nvSpPr>
          <p:spPr>
            <a:xfrm>
              <a:off x="5311054" y="3875313"/>
              <a:ext cx="178665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Product Bootup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SN, MAC ETH, Version, build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USB 3.0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4K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Youtube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Inspection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Voice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Bluetooth function Inspection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Reset Setting inspection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FE8DF7-7B74-4C78-A550-156CBF963DA1}"/>
                </a:ext>
              </a:extLst>
            </p:cNvPr>
            <p:cNvSpPr txBox="1"/>
            <p:nvPr/>
          </p:nvSpPr>
          <p:spPr>
            <a:xfrm>
              <a:off x="7216089" y="3875313"/>
              <a:ext cx="178665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Result.txt File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Data QR Code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SN from database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Data LINK</a:t>
              </a:r>
            </a:p>
          </p:txBody>
        </p:sp>
        <p:sp>
          <p:nvSpPr>
            <p:cNvPr id="24" name="Flowchart: Connector 23">
              <a:extLst>
                <a:ext uri="{FF2B5EF4-FFF2-40B4-BE49-F238E27FC236}">
                  <a16:creationId xmlns:a16="http://schemas.microsoft.com/office/drawing/2014/main" id="{50DDB9E7-DE6A-4C8A-AB25-7279D95C0A79}"/>
                </a:ext>
              </a:extLst>
            </p:cNvPr>
            <p:cNvSpPr/>
            <p:nvPr/>
          </p:nvSpPr>
          <p:spPr>
            <a:xfrm>
              <a:off x="704174" y="3506964"/>
              <a:ext cx="417484" cy="400299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7" name="Flowchart: Connector 26">
              <a:extLst>
                <a:ext uri="{FF2B5EF4-FFF2-40B4-BE49-F238E27FC236}">
                  <a16:creationId xmlns:a16="http://schemas.microsoft.com/office/drawing/2014/main" id="{0101EE64-DE2B-4DDB-87C1-28873D3C2D2F}"/>
                </a:ext>
              </a:extLst>
            </p:cNvPr>
            <p:cNvSpPr/>
            <p:nvPr/>
          </p:nvSpPr>
          <p:spPr>
            <a:xfrm>
              <a:off x="10757911" y="3506964"/>
              <a:ext cx="417484" cy="400299"/>
            </a:xfrm>
            <a:prstGeom prst="flowChartConnector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B05677B9-6906-4C39-823A-1B0B26919682}"/>
                </a:ext>
              </a:extLst>
            </p:cNvPr>
            <p:cNvSpPr/>
            <p:nvPr/>
          </p:nvSpPr>
          <p:spPr>
            <a:xfrm>
              <a:off x="2844800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7D2C9FD2-4DF7-42C5-B0DB-68CFC37A140A}"/>
                </a:ext>
              </a:extLst>
            </p:cNvPr>
            <p:cNvSpPr/>
            <p:nvPr/>
          </p:nvSpPr>
          <p:spPr>
            <a:xfrm>
              <a:off x="4750901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DC8F3A52-D467-474B-82DE-21F782639854}"/>
                </a:ext>
              </a:extLst>
            </p:cNvPr>
            <p:cNvSpPr/>
            <p:nvPr/>
          </p:nvSpPr>
          <p:spPr>
            <a:xfrm>
              <a:off x="6657002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68385AFE-E549-433F-97B1-EE190AF02188}"/>
                </a:ext>
              </a:extLst>
            </p:cNvPr>
            <p:cNvSpPr/>
            <p:nvPr/>
          </p:nvSpPr>
          <p:spPr>
            <a:xfrm>
              <a:off x="8563103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row: Right 42">
              <a:extLst>
                <a:ext uri="{FF2B5EF4-FFF2-40B4-BE49-F238E27FC236}">
                  <a16:creationId xmlns:a16="http://schemas.microsoft.com/office/drawing/2014/main" id="{44A87F3A-A03C-4E07-BEE0-ED4184815C87}"/>
                </a:ext>
              </a:extLst>
            </p:cNvPr>
            <p:cNvSpPr/>
            <p:nvPr/>
          </p:nvSpPr>
          <p:spPr>
            <a:xfrm>
              <a:off x="2885121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FF66600A-62B0-4368-AED5-DC7FEFDCB8CC}"/>
                </a:ext>
              </a:extLst>
            </p:cNvPr>
            <p:cNvSpPr/>
            <p:nvPr/>
          </p:nvSpPr>
          <p:spPr>
            <a:xfrm>
              <a:off x="4791222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EAD13376-3F24-4B46-B1BD-400DF9DAB8BF}"/>
                </a:ext>
              </a:extLst>
            </p:cNvPr>
            <p:cNvSpPr/>
            <p:nvPr/>
          </p:nvSpPr>
          <p:spPr>
            <a:xfrm>
              <a:off x="6697323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CAA884C4-6F8D-4288-9DDE-6F93C7FF8343}"/>
                </a:ext>
              </a:extLst>
            </p:cNvPr>
            <p:cNvSpPr/>
            <p:nvPr/>
          </p:nvSpPr>
          <p:spPr>
            <a:xfrm>
              <a:off x="8603424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C46B4DD-E6DB-4E55-A991-A2C15D8DEE57}"/>
                </a:ext>
              </a:extLst>
            </p:cNvPr>
            <p:cNvSpPr/>
            <p:nvPr/>
          </p:nvSpPr>
          <p:spPr>
            <a:xfrm>
              <a:off x="362856" y="769251"/>
              <a:ext cx="11524343" cy="445588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538A52-98B8-4A51-A919-BFA5A3573E81}"/>
                </a:ext>
              </a:extLst>
            </p:cNvPr>
            <p:cNvSpPr txBox="1"/>
            <p:nvPr/>
          </p:nvSpPr>
          <p:spPr>
            <a:xfrm>
              <a:off x="3603115" y="738222"/>
              <a:ext cx="50003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T99X171.00 TEST FLOW</a:t>
              </a:r>
            </a:p>
          </p:txBody>
        </p:sp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793927B1-4251-4286-A996-3043524044FE}"/>
                </a:ext>
              </a:extLst>
            </p:cNvPr>
            <p:cNvSpPr/>
            <p:nvPr/>
          </p:nvSpPr>
          <p:spPr>
            <a:xfrm>
              <a:off x="1119902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C03DF357-D0BA-46E9-B39C-3FEF7B8A3713}"/>
                </a:ext>
              </a:extLst>
            </p:cNvPr>
            <p:cNvSpPr/>
            <p:nvPr/>
          </p:nvSpPr>
          <p:spPr>
            <a:xfrm>
              <a:off x="1119902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F38AAF21-1B9D-4E4F-86F6-01C587D132AE}"/>
                </a:ext>
              </a:extLst>
            </p:cNvPr>
            <p:cNvSpPr/>
            <p:nvPr/>
          </p:nvSpPr>
          <p:spPr>
            <a:xfrm>
              <a:off x="10379716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rrow: Right 51">
              <a:extLst>
                <a:ext uri="{FF2B5EF4-FFF2-40B4-BE49-F238E27FC236}">
                  <a16:creationId xmlns:a16="http://schemas.microsoft.com/office/drawing/2014/main" id="{629592C7-5FFB-4C7F-A1C4-38C174A2FD49}"/>
                </a:ext>
              </a:extLst>
            </p:cNvPr>
            <p:cNvSpPr/>
            <p:nvPr/>
          </p:nvSpPr>
          <p:spPr>
            <a:xfrm>
              <a:off x="10379716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62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819939"/>
              </p:ext>
            </p:extLst>
          </p:nvPr>
        </p:nvGraphicFramePr>
        <p:xfrm>
          <a:off x="530402" y="926654"/>
          <a:ext cx="11443883" cy="3261833"/>
        </p:xfrm>
        <a:graphic>
          <a:graphicData uri="http://schemas.openxmlformats.org/drawingml/2006/table">
            <a:tbl>
              <a:tblPr/>
              <a:tblGrid>
                <a:gridCol w="1074381">
                  <a:extLst>
                    <a:ext uri="{9D8B030D-6E8A-4147-A177-3AD203B41FA5}">
                      <a16:colId xmlns:a16="http://schemas.microsoft.com/office/drawing/2014/main" val="2096632709"/>
                    </a:ext>
                  </a:extLst>
                </a:gridCol>
                <a:gridCol w="2408417">
                  <a:extLst>
                    <a:ext uri="{9D8B030D-6E8A-4147-A177-3AD203B41FA5}">
                      <a16:colId xmlns:a16="http://schemas.microsoft.com/office/drawing/2014/main" val="819519761"/>
                    </a:ext>
                  </a:extLst>
                </a:gridCol>
                <a:gridCol w="7961085">
                  <a:extLst>
                    <a:ext uri="{9D8B030D-6E8A-4147-A177-3AD203B41FA5}">
                      <a16:colId xmlns:a16="http://schemas.microsoft.com/office/drawing/2014/main" val="4200885175"/>
                    </a:ext>
                  </a:extLst>
                </a:gridCol>
              </a:tblGrid>
              <a:tr h="336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75104"/>
                  </a:ext>
                </a:extLst>
              </a:tr>
              <a:tr h="4460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Confirm Fail Symptom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FHD (1920 x 1080, codecs: H264 AVC/AAC) channel live suffers from image noise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74422"/>
                  </a:ext>
                </a:extLst>
              </a:tr>
              <a:tr h="41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Production history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No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237226"/>
                  </a:ext>
                </a:extLst>
              </a:tr>
              <a:tr h="496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Visual Inspection And X-ray Checking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found product warranty seal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broken =&gt;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 has been opened from the ALT customer side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X-ray no found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88805"/>
                  </a:ext>
                </a:extLst>
              </a:tr>
              <a:tr h="5775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OBA Function Analysis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can’t re-test at OBA station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Check video YOUTOBE: no found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46067"/>
                  </a:ext>
                </a:extLst>
              </a:tr>
              <a:tr h="461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Console Log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Product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can’t back up the factory software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499548"/>
                  </a:ext>
                </a:extLst>
              </a:tr>
              <a:tr h="4616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Coverage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FATP doesn’t test file “Live_0_1747981707_0.ts” (Video FHD 1920 x 1080, codecs: H264 AVC/AAC) 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80027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DA0324-CB35-4B1D-9BFE-EDFD16DC9B00}"/>
              </a:ext>
            </a:extLst>
          </p:cNvPr>
          <p:cNvSpPr txBox="1"/>
          <p:nvPr/>
        </p:nvSpPr>
        <p:spPr>
          <a:xfrm>
            <a:off x="530402" y="4498063"/>
            <a:ext cx="11240683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*NEXT FA: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Co-work with the RD team to define the next analysis steps or alternative analysis methods. Owner: RD, PE Justin. Due date: 07/22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Co-work with the PQE department to contact the customer and request support in disabling the protection mode, in order to proceed with further technical actions. Owner: PQE Rachel. Due date: 07/25</a:t>
            </a:r>
          </a:p>
        </p:txBody>
      </p:sp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4209</TotalTime>
  <Words>1045</Words>
  <Application>Microsoft Office PowerPoint</Application>
  <PresentationFormat>Widescreen</PresentationFormat>
  <Paragraphs>237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等线</vt:lpstr>
      <vt:lpstr>맑은 고딕</vt:lpstr>
      <vt:lpstr>Microsoft JhengHei</vt:lpstr>
      <vt:lpstr>Microsoft JhengHei</vt:lpstr>
      <vt:lpstr>Microsoft YaHei</vt:lpstr>
      <vt:lpstr>Microsoft YaHei</vt:lpstr>
      <vt:lpstr>新細明體</vt:lpstr>
      <vt:lpstr>SimSun</vt:lpstr>
      <vt:lpstr>Arial</vt:lpstr>
      <vt:lpstr>Calibri</vt:lpstr>
      <vt:lpstr>Calibri Light</vt:lpstr>
      <vt:lpstr>Wingdings</vt:lpstr>
      <vt:lpstr>Office Theme</vt:lpstr>
      <vt:lpstr>Document</vt:lpstr>
      <vt:lpstr>BFX AT-100 FHD channel (live) noise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FHD channel (live) noise FA report</dc:title>
  <dc:creator>吳輝午</dc:creator>
  <cp:lastModifiedBy>阮氏姮</cp:lastModifiedBy>
  <cp:revision>249</cp:revision>
  <dcterms:created xsi:type="dcterms:W3CDTF">2025-05-24T02:36:05Z</dcterms:created>
  <dcterms:modified xsi:type="dcterms:W3CDTF">2025-07-17T07:33:01Z</dcterms:modified>
</cp:coreProperties>
</file>